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7" r:id="rId2"/>
    <p:sldId id="285" r:id="rId3"/>
    <p:sldId id="287" r:id="rId4"/>
    <p:sldId id="288" r:id="rId5"/>
    <p:sldId id="269" r:id="rId6"/>
    <p:sldId id="275" r:id="rId7"/>
    <p:sldId id="30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259" r:id="rId17"/>
    <p:sldId id="286" r:id="rId18"/>
    <p:sldId id="276" r:id="rId19"/>
    <p:sldId id="289" r:id="rId20"/>
    <p:sldId id="277" r:id="rId21"/>
    <p:sldId id="282" r:id="rId22"/>
    <p:sldId id="290" r:id="rId23"/>
    <p:sldId id="279" r:id="rId24"/>
    <p:sldId id="283" r:id="rId25"/>
    <p:sldId id="284" r:id="rId26"/>
    <p:sldId id="280" r:id="rId27"/>
    <p:sldId id="302" r:id="rId28"/>
    <p:sldId id="303" r:id="rId2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F33446-5BC7-497C-86F3-8925405F5C88}">
          <p14:sldIdLst>
            <p14:sldId id="257"/>
            <p14:sldId id="285"/>
            <p14:sldId id="287"/>
            <p14:sldId id="288"/>
            <p14:sldId id="269"/>
            <p14:sldId id="275"/>
          </p14:sldIdLst>
        </p14:section>
        <p14:section name="Untitled Section" id="{A004DB2C-EB90-4073-B768-96BB0055BC38}">
          <p14:sldIdLst>
            <p14:sldId id="30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259"/>
            <p14:sldId id="286"/>
            <p14:sldId id="276"/>
            <p14:sldId id="289"/>
            <p14:sldId id="277"/>
            <p14:sldId id="282"/>
            <p14:sldId id="290"/>
            <p14:sldId id="279"/>
            <p14:sldId id="283"/>
            <p14:sldId id="284"/>
            <p14:sldId id="280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82" d="100"/>
          <a:sy n="82" d="100"/>
        </p:scale>
        <p:origin x="720" y="67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4" d="100"/>
          <a:sy n="84" d="100"/>
        </p:scale>
        <p:origin x="1002" y="6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A8D02-4E65-4CCD-8312-4AB164C6C77D}" type="datetimeFigureOut">
              <a:rPr lang="en-US"/>
              <a:t>12/8/2016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19DBA-4540-49B3-8FA9-6259387ECF9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755D9-D361-47B8-9652-3B4EA9776CE5}" type="datetimeFigureOut">
              <a:rPr lang="en-US"/>
              <a:t>12/8/2016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36274-F2B9-4C45-BBB4-0EDF4CD651A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023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6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B36274-F2B9-4C45-BBB4-0EDF4CD651A7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6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12/8/2016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68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12/8/2016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2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12/8/2016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01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12/8/2016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945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anchor="b">
            <a:noAutofit/>
          </a:bodyPr>
          <a:lstStyle>
            <a:lvl1pPr algn="l">
              <a:defRPr sz="6600" b="0" i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12/8/2016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699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12/8/2016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697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12/8/2016</a:t>
            </a:fld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123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12/8/2016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57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t>12/8/2016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01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9175-527E-46A3-863C-1BB1F163B849}" type="datetimeFigureOut">
              <a:rPr lang="en-US"/>
              <a:pPr/>
              <a:t>12/8/2016</a:t>
            </a:fld>
            <a:endParaRPr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37D0E-4A4F-4307-8994-C1891D747D59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828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idx="1"/>
          </p:nvPr>
        </p:nvSpPr>
        <p:spPr>
          <a:xfrm>
            <a:off x="5484812" y="836610"/>
            <a:ext cx="5867401" cy="518319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pic>
        <p:nvPicPr>
          <p:cNvPr id="9" name="Picture 4" descr="An empty placeholder to add an image. Click on the placeholder and select the image that you wish to ad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458787"/>
            <a:ext cx="6626225" cy="5938837"/>
          </a:xfrm>
          <a:prstGeom prst="rect">
            <a:avLst/>
          </a:prstGeom>
          <a:noFill/>
          <a:ln>
            <a:noFill/>
          </a:ln>
          <a:effectLst>
            <a:outerShdw blurRad="292100" algn="c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9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3829175-527E-46A3-863C-1BB1F163B849}" type="datetimeFigureOut">
              <a:rPr lang="en-US" smtClean="0"/>
              <a:pPr/>
              <a:t>12/8/2016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5137D0E-4A4F-4307-8994-C1891D747D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iabetic_retinopath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diabetic-retinopathy-detection/data" TargetMode="External"/><Relationship Id="rId2" Type="http://schemas.openxmlformats.org/officeDocument/2006/relationships/hyperlink" Target="https://archive.ics.uci.edu/ml/datasets/Diabetic+Retinopathy+Debrecen+Data+Se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/diabetic-retinopathy-detection" TargetMode="External"/><Relationship Id="rId4" Type="http://schemas.openxmlformats.org/officeDocument/2006/relationships/hyperlink" Target="https://www.r-bloggers.com/using-neural-networks-for-credit-scoring-a-simple-example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upil" TargetMode="External"/><Relationship Id="rId7" Type="http://schemas.openxmlformats.org/officeDocument/2006/relationships/hyperlink" Target="https://en.wikipedia.org/wiki/Optical_coherence_tomograph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luorescein_angiography" TargetMode="External"/><Relationship Id="rId5" Type="http://schemas.openxmlformats.org/officeDocument/2006/relationships/hyperlink" Target="https://en.wikipedia.org/wiki/Fundus_photography" TargetMode="External"/><Relationship Id="rId4" Type="http://schemas.openxmlformats.org/officeDocument/2006/relationships/hyperlink" Target="https://en.wikipedia.org/wiki/Ophthalmoscop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uropathy" TargetMode="External"/><Relationship Id="rId2" Type="http://schemas.openxmlformats.org/officeDocument/2006/relationships/hyperlink" Target="https://en.wikipedia.org/wiki/Nerve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hlinkClick r:id="rId3"/>
              </a:rPr>
              <a:t>Diabetic retinopathy</a:t>
            </a:r>
            <a:r>
              <a:rPr lang="en-US" b="1" dirty="0"/>
              <a:t> 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Subject: Advances in data sciences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Prof: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Chaiyaporn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Mutsalklisana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Team: Data Geeks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304800"/>
            <a:ext cx="6553200" cy="342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5656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088" y="1924050"/>
            <a:ext cx="87058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2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1638" y="1981200"/>
            <a:ext cx="67627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6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3289" y="1828800"/>
            <a:ext cx="8879448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5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3" y="2439825"/>
            <a:ext cx="9601200" cy="296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3" y="3448993"/>
            <a:ext cx="9601200" cy="9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1828800"/>
            <a:ext cx="9853083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1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4449" y="228600"/>
            <a:ext cx="9601200" cy="685800"/>
          </a:xfrm>
        </p:spPr>
        <p:txBody>
          <a:bodyPr>
            <a:normAutofit/>
          </a:bodyPr>
          <a:lstStyle/>
          <a:p>
            <a:r>
              <a:rPr lang="en-US" b="1" dirty="0"/>
              <a:t>Diabetic Retinopathy Debrecen Data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4449" y="1143000"/>
            <a:ext cx="9601200" cy="5257800"/>
          </a:xfrm>
        </p:spPr>
        <p:txBody>
          <a:bodyPr>
            <a:normAutofit fontScale="40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500" b="1" dirty="0"/>
              <a:t>Data Set Information:</a:t>
            </a:r>
          </a:p>
          <a:p>
            <a:r>
              <a:rPr lang="en-US" sz="3500" dirty="0"/>
              <a:t>This dataset contains features extracted from the </a:t>
            </a:r>
            <a:r>
              <a:rPr lang="en-US" sz="3500" dirty="0" err="1"/>
              <a:t>Messidor</a:t>
            </a:r>
            <a:r>
              <a:rPr lang="en-US" sz="3500" dirty="0"/>
              <a:t> image set to predict whether an image contains signs of diabetic retinopathy or not. All features represent either a detected lesion, a descriptive feature of a anatomical part or an image-level descriptor</a:t>
            </a:r>
            <a:r>
              <a:rPr lang="en-US" sz="2900" dirty="0"/>
              <a:t>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500" b="1" dirty="0"/>
              <a:t>Attribute Information:</a:t>
            </a:r>
            <a:endParaRPr lang="en-US" sz="3500" dirty="0"/>
          </a:p>
          <a:p>
            <a:r>
              <a:rPr lang="en-US" sz="3400" dirty="0"/>
              <a:t>1) The binary result of pre-screening, where 1 indicates severe retinal abnormality and 0 its lack. </a:t>
            </a:r>
          </a:p>
          <a:p>
            <a:r>
              <a:rPr lang="en-US" sz="3400" dirty="0"/>
              <a:t>2-7) The results of MA detection. Each feature value stand for the </a:t>
            </a:r>
            <a:br>
              <a:rPr lang="en-US" sz="3400" dirty="0"/>
            </a:br>
            <a:r>
              <a:rPr lang="en-US" sz="3400" dirty="0"/>
              <a:t>number of MAs found at the confidence levels alpha = 0.5, . . . , 1, respectively. </a:t>
            </a:r>
          </a:p>
          <a:p>
            <a:r>
              <a:rPr lang="en-US" sz="3400" dirty="0"/>
              <a:t>8-15) contain the same information as 2-7) for exudates. However, as exudates are represented by a set of points rather than the number of  pixels constructing the lesions, these features are normalized by dividing the </a:t>
            </a:r>
            <a:br>
              <a:rPr lang="en-US" sz="3400" dirty="0"/>
            </a:br>
            <a:r>
              <a:rPr lang="en-US" sz="3400" dirty="0"/>
              <a:t>number of lesions with the diameter of the ROI to compensate different image sizes. </a:t>
            </a:r>
          </a:p>
          <a:p>
            <a:r>
              <a:rPr lang="en-US" sz="3400" dirty="0"/>
              <a:t>16) The Euclidean distance of the center of the macula and the center of the optic disc to provide important information  regarding the patients condition.</a:t>
            </a:r>
          </a:p>
          <a:p>
            <a:r>
              <a:rPr lang="en-US" sz="3400" dirty="0"/>
              <a:t>17) The diameter of the optic disc. </a:t>
            </a:r>
          </a:p>
          <a:p>
            <a:r>
              <a:rPr lang="en-US" sz="3400" dirty="0"/>
              <a:t>18) The binary result of the AM/FM-based classification. </a:t>
            </a:r>
          </a:p>
          <a:p>
            <a:r>
              <a:rPr lang="en-US" sz="3400" dirty="0"/>
              <a:t>19) Class label. 1 = contains signs of DR (Accumulative label for the </a:t>
            </a:r>
            <a:r>
              <a:rPr lang="en-US" sz="3400" dirty="0" err="1"/>
              <a:t>Messidor</a:t>
            </a:r>
            <a:r>
              <a:rPr lang="en-US" sz="3400" dirty="0"/>
              <a:t> classes 1, 2, 3), 0 = no signs of DR.</a:t>
            </a:r>
            <a:br>
              <a:rPr lang="en-US" sz="3400" dirty="0"/>
            </a:b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68959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When and Why </a:t>
            </a:r>
          </a:p>
          <a:p>
            <a:r>
              <a:rPr lang="en-US" dirty="0"/>
              <a:t> To predict an outcome variable that is categorical from predictor variables that are continuous and/or categorical</a:t>
            </a:r>
          </a:p>
          <a:p>
            <a:r>
              <a:rPr lang="en-US" dirty="0"/>
              <a:t> Logistic regression deals with this problem by using a logarithmic transformation on the outcome variable which allow us to model a nonlinear association in a linear way.</a:t>
            </a:r>
          </a:p>
          <a:p>
            <a:r>
              <a:rPr lang="en-US" dirty="0"/>
              <a:t>It expresses the linear regression equation in logarithmic terms (called the logit)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It helps to determine:</a:t>
            </a:r>
          </a:p>
          <a:p>
            <a:r>
              <a:rPr lang="en-US" dirty="0"/>
              <a:t>relative importance of each predictor</a:t>
            </a:r>
          </a:p>
          <a:p>
            <a:r>
              <a:rPr lang="en-US" dirty="0"/>
              <a:t>Are there interactions among predictors</a:t>
            </a:r>
          </a:p>
          <a:p>
            <a:r>
              <a:rPr lang="en-US" dirty="0"/>
              <a:t>How good is the model at classifying cases for which the outcome is known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4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Regression: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12" y="1981200"/>
            <a:ext cx="4953000" cy="15240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170612" y="2217860"/>
            <a:ext cx="5019675" cy="753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37" y="3733800"/>
            <a:ext cx="6010275" cy="22860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6828447" y="4210050"/>
            <a:ext cx="568642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1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networks are situated in the domain of machine learning.</a:t>
            </a:r>
          </a:p>
          <a:p>
            <a:r>
              <a:rPr lang="en-US" dirty="0"/>
              <a:t>The dataset will be split up in a subset used for training the neural network and another set used for testing. As the ordering of the dataset is completely random.</a:t>
            </a:r>
          </a:p>
          <a:p>
            <a:r>
              <a:rPr lang="en-US" dirty="0"/>
              <a:t>We’ll build a neural network with 20 hidden nodes (a neural network is comprised of a input, hidden and output nodes)</a:t>
            </a:r>
          </a:p>
          <a:p>
            <a:r>
              <a:rPr lang="en-US" dirty="0"/>
              <a:t>The output is not linear and we will use a threshold value of 10%. </a:t>
            </a:r>
          </a:p>
          <a:p>
            <a:r>
              <a:rPr lang="en-US" dirty="0"/>
              <a:t>The neural net package uses weight backtracking as its standard algorithm</a:t>
            </a:r>
          </a:p>
        </p:txBody>
      </p:sp>
    </p:spTree>
    <p:extLst>
      <p:ext uri="{BB962C8B-B14F-4D97-AF65-F5344CB8AC3E}">
        <p14:creationId xmlns:p14="http://schemas.microsoft.com/office/powerpoint/2010/main" val="188458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DIABETIC RETINOPATHY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Diabetic Retinopathy is also known as Diabetic Eye Disease, is when damage occurs to the retina due to diabetes.</a:t>
            </a:r>
          </a:p>
          <a:p>
            <a:r>
              <a:rPr lang="en-US" dirty="0"/>
              <a:t>Experts have categorized diabetic </a:t>
            </a:r>
            <a:r>
              <a:rPr lang="en-US" dirty="0" err="1"/>
              <a:t>diabetic</a:t>
            </a:r>
            <a:r>
              <a:rPr lang="en-US" dirty="0"/>
              <a:t> retinopathy into five stages:</a:t>
            </a:r>
          </a:p>
          <a:p>
            <a:pPr lvl="1"/>
            <a:r>
              <a:rPr lang="en-US" dirty="0"/>
              <a:t>Normal</a:t>
            </a:r>
          </a:p>
          <a:p>
            <a:pPr lvl="1"/>
            <a:r>
              <a:rPr lang="en-US" dirty="0"/>
              <a:t>Mild</a:t>
            </a:r>
          </a:p>
          <a:p>
            <a:pPr lvl="1"/>
            <a:r>
              <a:rPr lang="en-US" dirty="0"/>
              <a:t>Severe</a:t>
            </a:r>
          </a:p>
          <a:p>
            <a:pPr lvl="1"/>
            <a:r>
              <a:rPr lang="en-US" dirty="0" err="1"/>
              <a:t>Nonproliferative</a:t>
            </a:r>
            <a:r>
              <a:rPr lang="en-US" dirty="0"/>
              <a:t>(NPDR)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03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Network:</a:t>
            </a:r>
            <a:br>
              <a:rPr lang="en-US" dirty="0"/>
            </a:b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380" y="3352800"/>
            <a:ext cx="5359032" cy="18573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612" y="1828800"/>
            <a:ext cx="4648200" cy="3657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381" y="1866775"/>
            <a:ext cx="5068090" cy="1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2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2286000"/>
            <a:ext cx="4438650" cy="2076450"/>
          </a:xfrm>
          <a:prstGeom prst="rect">
            <a:avLst/>
          </a:prstGeom>
        </p:spPr>
      </p:pic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4812" y="914400"/>
            <a:ext cx="56578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0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Tree (CART):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Tree methods such as CART (classification and regression trees) can be used as alternatives to logistic regression. It is a way that can be used to show the probability of being in any hierarchical group.</a:t>
            </a:r>
          </a:p>
          <a:p>
            <a:r>
              <a:rPr lang="en-US" dirty="0"/>
              <a:t>The concept of trees and forests can be applied in many different setting and is often seen in machine learning and data mining settings or other settings where there is a significant amount of data.</a:t>
            </a:r>
          </a:p>
          <a:p>
            <a:r>
              <a:rPr lang="en-US" dirty="0"/>
              <a:t>(</a:t>
            </a:r>
            <a:r>
              <a:rPr lang="en-US" dirty="0" err="1"/>
              <a:t>rpart</a:t>
            </a:r>
            <a:r>
              <a:rPr lang="en-US" dirty="0"/>
              <a:t>):This package includes several example sets of data that can be used for recursive partitioning and regression trees.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Advantages:</a:t>
            </a:r>
          </a:p>
          <a:p>
            <a:r>
              <a:rPr lang="en-US" b="1" dirty="0"/>
              <a:t> Decision trees implicitly perform variable screening or feature selection</a:t>
            </a:r>
          </a:p>
          <a:p>
            <a:r>
              <a:rPr lang="en-US" b="1" dirty="0"/>
              <a:t> Decision trees require relatively little effort from users for data preparation</a:t>
            </a:r>
          </a:p>
          <a:p>
            <a:r>
              <a:rPr lang="en-US" b="1" dirty="0"/>
              <a:t> Nonlinear relationships between parameters do not affect tree performance</a:t>
            </a:r>
          </a:p>
          <a:p>
            <a:r>
              <a:rPr lang="en-US" b="1" dirty="0"/>
              <a:t>easy to interpret and explain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9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Tree (CART):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012" y="1676400"/>
            <a:ext cx="6781800" cy="23622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789613" y="2362200"/>
            <a:ext cx="6399212" cy="388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0012" y="4267200"/>
            <a:ext cx="3657600" cy="167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15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345" y="400522"/>
            <a:ext cx="9601200" cy="7620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2414" y="1828800"/>
            <a:ext cx="9601200" cy="419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415" y="1210505"/>
            <a:ext cx="9601199" cy="38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5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k-Nearest Neighbors (k-NN)</a:t>
            </a:r>
          </a:p>
          <a:p>
            <a:r>
              <a:rPr lang="en-US" dirty="0"/>
              <a:t>A simple supervised learning algorithm is k-Nearest Neighbors algorithm (k-NN). KNN is a non-parametric method used for classification and regression. </a:t>
            </a:r>
          </a:p>
          <a:p>
            <a:r>
              <a:rPr lang="en-US" dirty="0"/>
              <a:t>In both cases, the input consists of the k closest training examples in the feature space.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Nearest neighbor search</a:t>
            </a:r>
          </a:p>
          <a:p>
            <a:pPr marL="0" indent="0">
              <a:buNone/>
            </a:pPr>
            <a:r>
              <a:rPr lang="en-US" dirty="0"/>
              <a:t>A simple solution to finding nearest neighbors is to compute the distance from the each point in S to every point in R and keeping track of the "best so far". This </a:t>
            </a:r>
            <a:r>
              <a:rPr lang="en-US" dirty="0" err="1"/>
              <a:t>algorithm,sometimes</a:t>
            </a:r>
            <a:r>
              <a:rPr lang="en-US" dirty="0"/>
              <a:t> referred to as the naive approach, has a running time of O(|R||S|).</a:t>
            </a:r>
          </a:p>
        </p:txBody>
      </p:sp>
    </p:spTree>
    <p:extLst>
      <p:ext uri="{BB962C8B-B14F-4D97-AF65-F5344CB8AC3E}">
        <p14:creationId xmlns:p14="http://schemas.microsoft.com/office/powerpoint/2010/main" val="38105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4" y="2209800"/>
            <a:ext cx="5848350" cy="1562100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522414" y="4076700"/>
            <a:ext cx="12188825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 mean(knn_predict == test.knn[,19])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[1] 0.6919739696</a:t>
            </a:r>
            <a:r>
              <a:rPr kumimoji="0" lang="en-US" altLang="en-US" sz="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kumimoji="0" lang="en-US" altLang="en-US" sz="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61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9012" y="1828800"/>
            <a:ext cx="9601200" cy="41910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https://archive.ics.uci.edu/ml/datasets/Diabetic+Retinopathy+Debrecen+Data+Set#</a:t>
            </a:r>
            <a:endParaRPr lang="en-US" dirty="0"/>
          </a:p>
          <a:p>
            <a:r>
              <a:rPr lang="en-US" dirty="0">
                <a:hlinkClick r:id="rId3"/>
              </a:rPr>
              <a:t>https://www.kaggle.com/c/diabetic-retinopathy-detection/data</a:t>
            </a:r>
            <a:endParaRPr lang="en-US" dirty="0"/>
          </a:p>
          <a:p>
            <a:r>
              <a:rPr lang="en-US" dirty="0">
                <a:hlinkClick r:id="rId4"/>
              </a:rPr>
              <a:t>https://www.r-bloggers.com/using-neural-networks-for-credit-scoring-a-simple-example/</a:t>
            </a:r>
            <a:endParaRPr lang="en-US" dirty="0"/>
          </a:p>
          <a:p>
            <a:r>
              <a:rPr lang="en-US" dirty="0">
                <a:hlinkClick r:id="rId5"/>
              </a:rPr>
              <a:t>https://www.kaggle.com/c/diabetic-retinopathy-detection</a:t>
            </a:r>
            <a:endParaRPr lang="en-US" dirty="0"/>
          </a:p>
          <a:p>
            <a:r>
              <a:rPr lang="en-US" dirty="0"/>
              <a:t>https://en.wikipedia.org/wiki/Diabetic_retinopathy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71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84612" y="2021894"/>
            <a:ext cx="4724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THANK  YOU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1143000"/>
            <a:ext cx="2527230" cy="252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9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/>
        </p:nvSpPr>
        <p:spPr>
          <a:xfrm>
            <a:off x="1674812" y="838200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Our proposed methodology strongly emerged based on the key aspects of diseases severity classification from the fundus images.</a:t>
            </a:r>
          </a:p>
          <a:p>
            <a:r>
              <a:rPr lang="en-US" sz="1800" dirty="0"/>
              <a:t>The basic steps that can be used to achieve maximum accuracy are</a:t>
            </a:r>
          </a:p>
          <a:p>
            <a:pPr lvl="1"/>
            <a:r>
              <a:rPr lang="en-US" dirty="0"/>
              <a:t>Data Augmentation</a:t>
            </a:r>
          </a:p>
          <a:p>
            <a:pPr lvl="1"/>
            <a:r>
              <a:rPr lang="en-US" dirty="0"/>
              <a:t>Pre-processing</a:t>
            </a:r>
          </a:p>
          <a:p>
            <a:pPr lvl="1"/>
            <a:r>
              <a:rPr lang="en-US" dirty="0"/>
              <a:t>Initialization of networks</a:t>
            </a:r>
          </a:p>
          <a:p>
            <a:pPr lvl="1"/>
            <a:r>
              <a:rPr lang="en-US" dirty="0"/>
              <a:t>Training </a:t>
            </a:r>
          </a:p>
          <a:p>
            <a:pPr lvl="1"/>
            <a:r>
              <a:rPr lang="en-US" dirty="0"/>
              <a:t>Activation Function Selections</a:t>
            </a:r>
          </a:p>
          <a:p>
            <a:pPr lvl="1"/>
            <a:r>
              <a:rPr lang="en-US" dirty="0"/>
              <a:t>Regularizations</a:t>
            </a:r>
          </a:p>
          <a:p>
            <a:pPr lvl="1"/>
            <a:r>
              <a:rPr lang="en-US" dirty="0"/>
              <a:t>Ensemble the multiple methods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2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41412" y="1219200"/>
            <a:ext cx="3124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Building Blocks of our architecture </a:t>
            </a:r>
          </a:p>
          <a:p>
            <a:pPr lvl="1"/>
            <a:r>
              <a:rPr lang="en-US" sz="2400" dirty="0"/>
              <a:t>Data Augmentation</a:t>
            </a:r>
          </a:p>
          <a:p>
            <a:pPr lvl="1"/>
            <a:r>
              <a:rPr lang="en-US" sz="2400" dirty="0"/>
              <a:t>Preprocessing</a:t>
            </a:r>
          </a:p>
          <a:p>
            <a:pPr lvl="1"/>
            <a:r>
              <a:rPr lang="en-US" sz="2400" dirty="0"/>
              <a:t>Deep Convolutional Neural Network Classification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2" y="381000"/>
            <a:ext cx="3976673" cy="580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i="1" dirty="0"/>
              <a:t>Past </a:t>
            </a:r>
            <a:r>
              <a:rPr lang="en-US" i="1" dirty="0"/>
              <a:t>Diagnosis</a:t>
            </a:r>
            <a:r>
              <a:rPr lang="en-US" dirty="0"/>
              <a:t> </a:t>
            </a:r>
            <a:r>
              <a:rPr lang="en-US" sz="3600" i="1" dirty="0"/>
              <a:t>on Diabetic Retinopathy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Visual Acuity test: This uses a eye chart to measure how well a person can see at various distances.</a:t>
            </a:r>
          </a:p>
          <a:p>
            <a:r>
              <a:rPr lang="en-US" dirty="0"/>
              <a:t>Pupil dilation: The eye care professional places drops into the eye to dilate the </a:t>
            </a:r>
            <a:r>
              <a:rPr lang="en-US" dirty="0">
                <a:hlinkClick r:id="rId3" tooltip="Pupil"/>
              </a:rPr>
              <a:t>pupil</a:t>
            </a:r>
            <a:r>
              <a:rPr lang="en-US" dirty="0"/>
              <a:t>.</a:t>
            </a:r>
          </a:p>
          <a:p>
            <a:r>
              <a:rPr lang="en-US" i="1" dirty="0">
                <a:hlinkClick r:id="rId4" tooltip="Ophthalmoscopy"/>
              </a:rPr>
              <a:t>Ophthalmoscopy</a:t>
            </a:r>
            <a:r>
              <a:rPr lang="en-US" dirty="0"/>
              <a:t> or </a:t>
            </a:r>
            <a:r>
              <a:rPr lang="en-US" i="1" dirty="0">
                <a:hlinkClick r:id="rId5" tooltip="Fundus photography"/>
              </a:rPr>
              <a:t>fundus </a:t>
            </a:r>
            <a:r>
              <a:rPr lang="en-US" i="1" dirty="0" err="1">
                <a:hlinkClick r:id="rId5" tooltip="Fundus photography"/>
              </a:rPr>
              <a:t>photography</a:t>
            </a:r>
            <a:r>
              <a:rPr lang="en-US" dirty="0" err="1"/>
              <a:t>:Ophthalmoscopy</a:t>
            </a:r>
            <a:r>
              <a:rPr lang="en-US" dirty="0"/>
              <a:t> is an examination of the retina in which the eye care professional: (1) looks through a slit lamp biomicroscope with a special magnifying lens that provides a narrow view of the retina, or (2) wearing a headset (indirect ophthalmoscope) with a bright light, looks through a special magnifying glass and gains a wide view of the retina. Hand-held ophthalmoscopy is insufficient to rule out significant and treatable diabetic retinopathy.</a:t>
            </a:r>
          </a:p>
          <a:p>
            <a:r>
              <a:rPr lang="en-US" i="1" dirty="0"/>
              <a:t>Fundus </a:t>
            </a:r>
            <a:r>
              <a:rPr lang="en-US" i="1" dirty="0">
                <a:hlinkClick r:id="rId6" tooltip="Fluorescein angiography"/>
              </a:rPr>
              <a:t>Fluorescein angiography</a:t>
            </a:r>
            <a:r>
              <a:rPr lang="en-US" i="1" dirty="0"/>
              <a:t> (FFA)</a:t>
            </a:r>
            <a:r>
              <a:rPr lang="en-US" dirty="0"/>
              <a:t>: This is an imaging technique which relies on the circulation of Fluorescein dye to show staining, leakage, or non-perfusion of the retinal and choroidal vasculature.</a:t>
            </a:r>
          </a:p>
          <a:p>
            <a:r>
              <a:rPr lang="en-US" i="1" dirty="0">
                <a:hlinkClick r:id="rId7" tooltip="Optical coherence tomography"/>
              </a:rPr>
              <a:t>Optical coherence tomography</a:t>
            </a:r>
            <a:r>
              <a:rPr lang="en-US" i="1" dirty="0"/>
              <a:t> (OCT)</a:t>
            </a:r>
            <a:r>
              <a:rPr lang="en-US" dirty="0"/>
              <a:t>:This is an optical imaging modality based upon interference, and analogous to ultrasound. It produces cross-sectional images of the retina (B-scans) which can be used to measure the thickness of the retina and to resolve its major layers, allowing the observation of swelling.</a:t>
            </a:r>
          </a:p>
        </p:txBody>
      </p:sp>
    </p:spTree>
    <p:extLst>
      <p:ext uri="{BB962C8B-B14F-4D97-AF65-F5344CB8AC3E}">
        <p14:creationId xmlns:p14="http://schemas.microsoft.com/office/powerpoint/2010/main" val="412428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1412" y="1066800"/>
            <a:ext cx="97535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eye care professional will look at the retina for early signs of the disease, such as: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leaking blood vessels,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retinal swelling, such as macular edema,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pale, fatty deposits on the retina (exudates) – signs of leaking blood vessels,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damaged </a:t>
            </a:r>
            <a:r>
              <a:rPr lang="en-US" dirty="0">
                <a:hlinkClick r:id="rId2" tooltip="Nerve"/>
              </a:rPr>
              <a:t>nerve</a:t>
            </a:r>
            <a:r>
              <a:rPr lang="en-US" dirty="0"/>
              <a:t> tissue (</a:t>
            </a:r>
            <a:r>
              <a:rPr lang="en-US" dirty="0">
                <a:hlinkClick r:id="rId3" tooltip="Neuropathy"/>
              </a:rPr>
              <a:t>neuropathy</a:t>
            </a:r>
            <a:r>
              <a:rPr lang="en-US" dirty="0"/>
              <a:t>),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changes in the blood vessels.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5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CNNs are advanced Artificial Neural Networks in which connectivity pattern between the neurons is localized.</a:t>
            </a:r>
          </a:p>
          <a:p>
            <a:r>
              <a:rPr lang="en-US" dirty="0"/>
              <a:t>CNN implementation is defined by the following steps</a:t>
            </a:r>
          </a:p>
          <a:p>
            <a:r>
              <a:rPr lang="en-US" dirty="0"/>
              <a:t> Convolution</a:t>
            </a:r>
          </a:p>
          <a:p>
            <a:r>
              <a:rPr lang="en-US" dirty="0"/>
              <a:t>Subsampling</a:t>
            </a:r>
          </a:p>
          <a:p>
            <a:r>
              <a:rPr lang="en-US" dirty="0"/>
              <a:t>Activation</a:t>
            </a:r>
          </a:p>
          <a:p>
            <a:r>
              <a:rPr lang="en-US" dirty="0"/>
              <a:t>Fully connected</a:t>
            </a:r>
          </a:p>
          <a:p>
            <a:r>
              <a:rPr lang="en-US" dirty="0"/>
              <a:t>Loss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60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30" y="1828800"/>
            <a:ext cx="8398565" cy="4191000"/>
          </a:xfrm>
        </p:spPr>
      </p:pic>
    </p:spTree>
    <p:extLst>
      <p:ext uri="{BB962C8B-B14F-4D97-AF65-F5344CB8AC3E}">
        <p14:creationId xmlns:p14="http://schemas.microsoft.com/office/powerpoint/2010/main" val="22215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413" y="1851175"/>
            <a:ext cx="9601200" cy="41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8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atercolor_16x9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F00001016.potx" id="{8AD53B0B-FC02-4342-9C97-FCB4E3E31C20}" vid="{17FAF719-7E74-4133-9EF7-340AA294087B}"/>
    </a:ext>
  </a:extLst>
</a:theme>
</file>

<file path=ppt/theme/theme2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atercolor_16x9">
      <a:dk1>
        <a:sysClr val="windowText" lastClr="000000"/>
      </a:dk1>
      <a:lt1>
        <a:sysClr val="window" lastClr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Watercolor presentation (widescreen)</Template>
  <TotalTime>1314</TotalTime>
  <Words>773</Words>
  <Application>Microsoft Office PowerPoint</Application>
  <PresentationFormat>Custom</PresentationFormat>
  <Paragraphs>105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Courier New</vt:lpstr>
      <vt:lpstr>Lucida Console</vt:lpstr>
      <vt:lpstr>Palatino Linotype</vt:lpstr>
      <vt:lpstr>Times New Roman</vt:lpstr>
      <vt:lpstr>Wingdings</vt:lpstr>
      <vt:lpstr>Watercolor_16x9</vt:lpstr>
      <vt:lpstr>Diabetic retinopathy </vt:lpstr>
      <vt:lpstr>DIABETIC RETINOPATHY</vt:lpstr>
      <vt:lpstr>PowerPoint Presentation</vt:lpstr>
      <vt:lpstr>PowerPoint Presentation</vt:lpstr>
      <vt:lpstr>Past Diagnosis on Diabetic Retinopathy</vt:lpstr>
      <vt:lpstr>PowerPoint Presentation</vt:lpstr>
      <vt:lpstr>Convolutional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Diabetic Retinopathy Debrecen Data Set</vt:lpstr>
      <vt:lpstr>Logistic Regression:</vt:lpstr>
      <vt:lpstr>Logistic Regression: </vt:lpstr>
      <vt:lpstr>Neural Network</vt:lpstr>
      <vt:lpstr>Neural Network: </vt:lpstr>
      <vt:lpstr>PowerPoint Presentation</vt:lpstr>
      <vt:lpstr>Classification Tree (CART): </vt:lpstr>
      <vt:lpstr>Classification Tree (CART): </vt:lpstr>
      <vt:lpstr>PowerPoint Presentation</vt:lpstr>
      <vt:lpstr>KNN</vt:lpstr>
      <vt:lpstr>KNN:</vt:lpstr>
      <vt:lpstr>Reference: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Diabetic retinopathy</dc:title>
  <dc:creator>Anita Mohandas</dc:creator>
  <cp:lastModifiedBy>Anita Mohandas</cp:lastModifiedBy>
  <cp:revision>63</cp:revision>
  <dcterms:created xsi:type="dcterms:W3CDTF">2016-12-08T04:39:35Z</dcterms:created>
  <dcterms:modified xsi:type="dcterms:W3CDTF">2016-12-09T03:33:40Z</dcterms:modified>
</cp:coreProperties>
</file>